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0" r:id="rId4"/>
    <p:sldId id="263" r:id="rId5"/>
    <p:sldId id="264" r:id="rId6"/>
    <p:sldId id="265" r:id="rId7"/>
    <p:sldId id="266" r:id="rId8"/>
    <p:sldId id="278" r:id="rId9"/>
    <p:sldId id="259" r:id="rId10"/>
    <p:sldId id="258" r:id="rId11"/>
    <p:sldId id="267" r:id="rId12"/>
    <p:sldId id="262" r:id="rId13"/>
    <p:sldId id="270" r:id="rId14"/>
    <p:sldId id="271" r:id="rId15"/>
    <p:sldId id="268" r:id="rId16"/>
    <p:sldId id="272" r:id="rId17"/>
    <p:sldId id="269" r:id="rId18"/>
    <p:sldId id="261" r:id="rId19"/>
    <p:sldId id="275" r:id="rId20"/>
    <p:sldId id="276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Заглавка" id="{14BEB651-677B-4F9D-BE8B-A1DE38F2B5CD}">
          <p14:sldIdLst>
            <p14:sldId id="256"/>
            <p14:sldId id="257"/>
          </p14:sldIdLst>
        </p14:section>
        <p14:section name="Състезания по програмиране" id="{59D659E1-D792-4EF2-82A8-ECB767E25AC1}">
          <p14:sldIdLst>
            <p14:sldId id="260"/>
            <p14:sldId id="263"/>
            <p14:sldId id="264"/>
            <p14:sldId id="265"/>
            <p14:sldId id="266"/>
          </p14:sldIdLst>
        </p14:section>
        <p14:section name="Състезателна система" id="{9A82AB99-50E1-4AB9-910E-239BC66763C4}">
          <p14:sldIdLst>
            <p14:sldId id="278"/>
            <p14:sldId id="259"/>
            <p14:sldId id="258"/>
            <p14:sldId id="267"/>
            <p14:sldId id="262"/>
            <p14:sldId id="270"/>
            <p14:sldId id="271"/>
            <p14:sldId id="268"/>
            <p14:sldId id="272"/>
            <p14:sldId id="269"/>
          </p14:sldIdLst>
        </p14:section>
        <p14:section name="Актуализации" id="{682B6F38-9AA8-49F2-BB58-9EAD974C2F10}">
          <p14:sldIdLst>
            <p14:sldId id="261"/>
            <p14:sldId id="275"/>
            <p14:sldId id="276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0" y="2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0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B6620C-AC21-43F0-A6A7-DE62AC297A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7F646-C0F5-4BA4-B3A2-13B9464132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465E2-94D9-4F98-A764-BE0D7AC07F0A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91357-B776-4125-9700-E5BEF630FF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87E6F-2D41-4DA2-9765-D148C3CF69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F6EDF-1A92-4ED4-BFE3-141B3AE7B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20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A9C7F-E457-4B8D-833A-131B5BB4134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30FDA-EF54-4A83-9D65-6A2FF613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30FDA-EF54-4A83-9D65-6A2FF61382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30FDA-EF54-4A83-9D65-6A2FF61382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51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730FDA-EF54-4A83-9D65-6A2FF61382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7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BD5B-6D54-43BD-898A-CFB1D554E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5C810-9420-4D65-981B-E2682C3FA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FA597-8E4F-467E-95DA-265E96EF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D0DF5-FB2D-4449-9ACE-D12F130E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CA103-8D20-4E0B-A459-8DCAF4CD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7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C8A-F47E-48C7-8D31-D345C280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289CD-645A-4A7C-A559-B34F13B99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A178E-4573-41BC-A68B-6C8F64F1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7AE0-7F4B-4F1A-8045-FFB9AEB8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966D3-FC02-4417-9939-E999B5F9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7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DABB8-07AE-4A8E-AAC6-A1B6E1A5F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9B686-F8F3-4738-BE27-8C69CBDDE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DB938-6ED0-410B-836A-596EC3F7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13FA3-349F-47E7-A511-1D0A08D3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A1300-2EC0-4DBA-9231-69211B91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C67D-E149-44A5-9B8F-78F86EDA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6A9D-44C1-40ED-8609-CD0BE09C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7EBC1-F1B8-4CC5-A009-EB96F512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C14A6-9C84-400B-B319-A05B04CC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7F07-B59D-4EF5-B887-61524723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4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D868-19F8-412C-8734-AEC857C0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3E165-6B72-4D68-86EB-1D0076339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7ABF6-99FA-4965-8E6F-A3949AB7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7C35-DF71-4945-8AE9-B8FFB722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7FD62-652A-4AC1-A2A5-12ACE7AE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2B37-199D-429B-A996-B5D652E9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C47FA-150B-46B5-80D0-F76CE56B0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A7EFB-C1DA-4E27-A869-D108B8700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92DD2-F6E7-4005-9806-1F35542F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4B21-E17A-422A-8EE7-7F179CB1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F54-BF20-42AB-B2FF-7E642151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4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C572-F053-4C34-A0D6-74913530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9825F-79BA-43B7-A3DE-B1AFDCD0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803E5-18B8-4576-9E8D-E5A3E45F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8CEA1-C59E-4030-970B-A06F26D27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B71C9-08D4-4A52-8A9A-E0406C5C1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268B47-BDFC-46FE-8937-271E0204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D4401-AEBB-4275-B85D-17638168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4395CE-CA0B-4B95-9155-52950F28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11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DDE6-8A26-43C2-9254-BBE86D81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9470-949B-4DC9-9989-1D554BED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B779D-8440-470F-A376-3CD6DF4D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671EA-AC87-4D8A-BAA6-B4874DB6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7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C72FC-8303-4034-857D-25673CFE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B0A41-F89B-4CC3-9584-E819C7D1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02A91-0123-4F57-9082-DD8E6279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1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2BA1-B225-42AD-9DE5-9021687E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625FC-AD3D-4C14-A5F2-FE38CD7A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9BF67-2E7A-4EF5-A9A6-02894DB1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511E9-C147-4DD2-8DD2-D3122466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7C69C-E5E3-4A8F-A50A-130E211A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16EAB-C2B2-45A7-B395-85EF6F609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DC5B-6639-47FE-B67B-A29C9149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31FB9-7F4A-4637-8E7C-571AB512E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1B164-6CB8-472F-8388-8BAAFB16D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CC72D-3234-4942-A994-DEBC94C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7BEF1-DB64-4EC6-9CF8-2D240084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04537-51F8-4F9C-893B-BBD0E3DA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B6BA4-1492-4B62-9162-4C6C5C8F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57401-8010-4554-BEAA-5118D48E6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0429C-2F69-4373-8C16-358458D5F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5AB0B-7BFF-4105-9B7D-473475722981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53C91-65B0-4AE4-AAE1-33B842F14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AE66F-4799-482B-AB96-D450E81A4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00137-C61D-47CF-8BBC-07C38E030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inchev.e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burga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oj.bfu.b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milosred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87EF4-651C-480C-B2CC-4D9640C0C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51839"/>
            <a:ext cx="10512552" cy="1866082"/>
          </a:xfrm>
        </p:spPr>
        <p:txBody>
          <a:bodyPr anchor="b">
            <a:normAutofit/>
          </a:bodyPr>
          <a:lstStyle/>
          <a:p>
            <a:pPr algn="l"/>
            <a:r>
              <a:rPr lang="en-US" sz="6400" dirty="0">
                <a:latin typeface="+mn-lt"/>
              </a:rPr>
              <a:t>Open-Source Competition Programming Judge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960A6-83F0-4F09-AB76-DF3B358BE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</a:rPr>
              <a:t>Assoc. Prof. Dimitar Minchev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1FDEE70-999C-4949-A890-EB5A0793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71375"/>
            <a:ext cx="1634800" cy="16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5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D1CA4-67F0-41A2-A95C-35FEBD2E3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365126"/>
            <a:ext cx="5197799" cy="1778568"/>
          </a:xfrm>
        </p:spPr>
        <p:txBody>
          <a:bodyPr>
            <a:normAutofit fontScale="90000"/>
          </a:bodyPr>
          <a:lstStyle/>
          <a:p>
            <a:r>
              <a:rPr lang="en-US" sz="1800" b="1" dirty="0">
                <a:latin typeface="+mn-lt"/>
              </a:rPr>
              <a:t>2004 – 2007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Sofia University "St. </a:t>
            </a:r>
            <a:r>
              <a:rPr lang="en-US" sz="1800" b="1" dirty="0" err="1">
                <a:latin typeface="+mn-lt"/>
              </a:rPr>
              <a:t>Kliment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b="1" dirty="0" err="1">
                <a:latin typeface="+mn-lt"/>
              </a:rPr>
              <a:t>Ohridski</a:t>
            </a:r>
            <a:r>
              <a:rPr lang="en-US" sz="1800" b="1" dirty="0">
                <a:latin typeface="+mn-lt"/>
              </a:rPr>
              <a:t>", </a:t>
            </a:r>
            <a:br>
              <a:rPr lang="bg-BG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Faculty of Mathematics and Informatics, Sofia, Bulgaria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Master of Science in Informatics &amp; Software Engineering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Thesis: "Spoj0: A system for programming contests"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34167-C3F5-40A3-9486-D3199CDDD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" r="-2" b="459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52F2-4B6F-412F-8D11-E8ED246A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7" y="2333297"/>
            <a:ext cx="5028241" cy="415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Целта на дипломната работа е създаване на работеща система за състезания и подготовка по програмиране, която да бъде работеща основа за развитието на по-голяма такава с отворен код. Основните цели са минималистичност, простота, отвореност, цялостност, лесно внедряване, лесно използване и лесно разработване. Анализа, проектирането, реализацията и тестването е строго съобразен с целите, като поради това са направени различни компромиси. 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90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register.pl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200" dirty="0">
                <a:latin typeface="+mj-lt"/>
              </a:rPr>
              <a:t>Форма за регистрация на потребител. Дава възможност на потребители да се регистрират сами, като изберат потребителско име, парола и допълнителната информация за тях. </a:t>
            </a:r>
            <a:endParaRPr lang="en-US" sz="2200" dirty="0"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95D100-CD6D-4979-9252-D85B38F7D5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924699"/>
            <a:ext cx="5458968" cy="50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2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contests.pl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200" dirty="0">
                <a:latin typeface="+mj-lt"/>
              </a:rPr>
              <a:t>Списък на състезанията:</a:t>
            </a:r>
          </a:p>
          <a:p>
            <a:pPr lvl="1"/>
            <a:r>
              <a:rPr lang="en-US" sz="1800" dirty="0" err="1">
                <a:latin typeface="+mj-lt"/>
              </a:rPr>
              <a:t>Уникален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идентификатор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на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състезанието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 err="1">
                <a:latin typeface="+mj-lt"/>
              </a:rPr>
              <a:t>Код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на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състезанието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 err="1">
                <a:latin typeface="+mj-lt"/>
              </a:rPr>
              <a:t>Наименование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на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състезанието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 err="1">
                <a:latin typeface="+mj-lt"/>
              </a:rPr>
              <a:t>Начален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дата</a:t>
            </a:r>
            <a:r>
              <a:rPr lang="en-US" sz="1800" dirty="0">
                <a:latin typeface="+mj-lt"/>
              </a:rPr>
              <a:t> и </a:t>
            </a:r>
            <a:r>
              <a:rPr lang="en-US" sz="1800" dirty="0" err="1">
                <a:latin typeface="+mj-lt"/>
              </a:rPr>
              <a:t>час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 err="1">
                <a:latin typeface="+mj-lt"/>
              </a:rPr>
              <a:t>Продължителност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 err="1">
                <a:latin typeface="+mj-lt"/>
              </a:rPr>
              <a:t>Хипервръзка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към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класирането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 err="1">
                <a:latin typeface="+mj-lt"/>
              </a:rPr>
              <a:t>Хипервръзка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към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състезанието</a:t>
            </a:r>
            <a:endParaRPr lang="en-US" sz="1800" dirty="0">
              <a:latin typeface="+mj-lt"/>
            </a:endParaRPr>
          </a:p>
          <a:p>
            <a:endParaRPr lang="en-US" sz="2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FB02FF-A384-4952-80F9-C564D294B3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958817"/>
            <a:ext cx="5458968" cy="49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board.pl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5091634" cy="354787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ru-RU" sz="2200" dirty="0">
                <a:latin typeface="+mj-lt"/>
              </a:rPr>
              <a:t>Показва online и offline класиране за съответното състезание в ACM стил. </a:t>
            </a:r>
            <a:endParaRPr lang="en-US" sz="2200" dirty="0">
              <a:latin typeface="+mj-lt"/>
            </a:endParaRPr>
          </a:p>
          <a:p>
            <a:pPr marL="0" indent="0">
              <a:buNone/>
            </a:pPr>
            <a:r>
              <a:rPr lang="ru-RU" sz="2200" dirty="0">
                <a:latin typeface="+mj-lt"/>
              </a:rPr>
              <a:t>В класирането участват всички потребители изпращали решения по съответното състезание.</a:t>
            </a:r>
          </a:p>
          <a:p>
            <a:pPr marL="0" indent="0">
              <a:buNone/>
            </a:pPr>
            <a:r>
              <a:rPr lang="ru-RU" sz="2200" dirty="0">
                <a:latin typeface="+mj-lt"/>
              </a:rPr>
              <a:t>Online класирането се формира по правилата на ACM ICPC, като в него участват решенията изпратени по време на самото състезание. Подобно класиране има във всички системи които поддържат ACM състезания. </a:t>
            </a:r>
            <a:endParaRPr lang="en-US" sz="2200" dirty="0">
              <a:latin typeface="+mj-lt"/>
            </a:endParaRPr>
          </a:p>
          <a:p>
            <a:pPr marL="0" indent="0">
              <a:buNone/>
            </a:pPr>
            <a:r>
              <a:rPr lang="ru-RU" sz="2200" dirty="0">
                <a:latin typeface="+mj-lt"/>
              </a:rPr>
              <a:t>Offline класирането обаче е функционалност специфична за spoj</a:t>
            </a:r>
            <a:r>
              <a:rPr lang="en-US" sz="2200" dirty="0">
                <a:latin typeface="+mj-lt"/>
              </a:rPr>
              <a:t>0</a:t>
            </a:r>
            <a:r>
              <a:rPr lang="ru-RU" sz="2200" dirty="0">
                <a:latin typeface="+mj-lt"/>
              </a:rPr>
              <a:t>. При нея участват всички решения изпратени след началото на състезанието, включително и след края му. Политика при spoj</a:t>
            </a:r>
            <a:r>
              <a:rPr lang="en-US" sz="2200" dirty="0">
                <a:latin typeface="+mj-lt"/>
              </a:rPr>
              <a:t>0</a:t>
            </a:r>
            <a:r>
              <a:rPr lang="ru-RU" sz="2200" dirty="0">
                <a:latin typeface="+mj-lt"/>
              </a:rPr>
              <a:t> е задачите да могат да се изпращат и след края на състезанието за да може да се прилага практиката дорешаване. Offline класирането включва online класирането, но показва и резултатите от това дорешаване. Разбира се сумарните времена при него могат да бъдат доста големи, тъй като ограничение на времето за изпращане няма.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C1BCEFF-D14D-4F95-BF01-FDD25A9E8A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801872"/>
            <a:ext cx="5458968" cy="52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contest.pl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+mj-lt"/>
              </a:rPr>
              <a:t>Детайлна информация за конкретно състезание:</a:t>
            </a:r>
          </a:p>
          <a:p>
            <a:pPr lvl="1"/>
            <a:r>
              <a:rPr lang="ru-RU" sz="2000" dirty="0">
                <a:latin typeface="+mj-lt"/>
              </a:rPr>
              <a:t>Идентификатор</a:t>
            </a:r>
          </a:p>
          <a:p>
            <a:pPr lvl="1"/>
            <a:r>
              <a:rPr lang="ru-RU" sz="2000" dirty="0">
                <a:latin typeface="+mj-lt"/>
              </a:rPr>
              <a:t>Код</a:t>
            </a:r>
          </a:p>
          <a:p>
            <a:pPr lvl="1"/>
            <a:r>
              <a:rPr lang="ru-RU" sz="2000" dirty="0">
                <a:latin typeface="+mj-lt"/>
              </a:rPr>
              <a:t>Име</a:t>
            </a:r>
          </a:p>
          <a:p>
            <a:pPr lvl="1"/>
            <a:r>
              <a:rPr lang="ru-RU" sz="2000" dirty="0">
                <a:latin typeface="+mj-lt"/>
              </a:rPr>
              <a:t>Начална дата</a:t>
            </a:r>
            <a:r>
              <a:rPr lang="en-US" sz="2000" dirty="0">
                <a:latin typeface="+mj-lt"/>
              </a:rPr>
              <a:t> </a:t>
            </a:r>
            <a:r>
              <a:rPr lang="bg-BG" sz="2000" dirty="0">
                <a:latin typeface="+mj-lt"/>
              </a:rPr>
              <a:t>и </a:t>
            </a:r>
            <a:r>
              <a:rPr lang="ru-RU" sz="2000" dirty="0">
                <a:latin typeface="+mj-lt"/>
              </a:rPr>
              <a:t>час</a:t>
            </a:r>
          </a:p>
          <a:p>
            <a:pPr lvl="1"/>
            <a:r>
              <a:rPr lang="ru-RU" sz="2000" dirty="0">
                <a:latin typeface="+mj-lt"/>
              </a:rPr>
              <a:t>Продължителност</a:t>
            </a:r>
          </a:p>
          <a:p>
            <a:pPr lvl="1"/>
            <a:r>
              <a:rPr lang="ru-RU" sz="2000" dirty="0">
                <a:latin typeface="+mj-lt"/>
              </a:rPr>
              <a:t>Коментар</a:t>
            </a:r>
          </a:p>
          <a:p>
            <a:pPr lvl="1"/>
            <a:r>
              <a:rPr lang="ru-RU" sz="2000" dirty="0">
                <a:latin typeface="+mj-lt"/>
              </a:rPr>
              <a:t>Списък със задачи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5C4753-240D-468F-8121-592C409D1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657950"/>
            <a:ext cx="5458968" cy="55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submit.pl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bg-BG" sz="2000" dirty="0">
                <a:latin typeface="+mj-lt"/>
              </a:rPr>
              <a:t>Изпращане на решение:</a:t>
            </a:r>
          </a:p>
          <a:p>
            <a:pPr lvl="1"/>
            <a:r>
              <a:rPr lang="en-US" sz="1600" dirty="0" err="1">
                <a:latin typeface="+mj-lt"/>
              </a:rPr>
              <a:t>Потребителско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име</a:t>
            </a:r>
            <a:endParaRPr lang="en-US" sz="1600" dirty="0">
              <a:latin typeface="+mj-lt"/>
            </a:endParaRPr>
          </a:p>
          <a:p>
            <a:pPr lvl="1"/>
            <a:r>
              <a:rPr lang="en-US" sz="1600" dirty="0" err="1">
                <a:latin typeface="+mj-lt"/>
              </a:rPr>
              <a:t>Парола</a:t>
            </a:r>
            <a:endParaRPr lang="en-US" sz="1600" dirty="0">
              <a:latin typeface="+mj-lt"/>
            </a:endParaRPr>
          </a:p>
          <a:p>
            <a:pPr lvl="1"/>
            <a:r>
              <a:rPr lang="en-US" sz="1600" dirty="0" err="1">
                <a:latin typeface="+mj-lt"/>
              </a:rPr>
              <a:t>Идентификатор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проблем</a:t>
            </a:r>
            <a:r>
              <a:rPr lang="en-US" sz="1600" dirty="0">
                <a:latin typeface="+mj-lt"/>
              </a:rPr>
              <a:t> </a:t>
            </a:r>
          </a:p>
          <a:p>
            <a:pPr marL="685800" lvl="2" indent="0">
              <a:buNone/>
            </a:pPr>
            <a:r>
              <a:rPr lang="en-US" sz="1400" i="1" dirty="0" err="1">
                <a:latin typeface="+mj-lt"/>
              </a:rPr>
              <a:t>който</a:t>
            </a:r>
            <a:r>
              <a:rPr lang="en-US" sz="1400" i="1" dirty="0">
                <a:latin typeface="+mj-lt"/>
              </a:rPr>
              <a:t> е </a:t>
            </a:r>
            <a:r>
              <a:rPr lang="en-US" sz="1400" i="1" dirty="0" err="1">
                <a:latin typeface="+mj-lt"/>
              </a:rPr>
              <a:t>попълнен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автоматично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ако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страницата</a:t>
            </a:r>
            <a:r>
              <a:rPr lang="en-US" sz="1400" i="1" dirty="0">
                <a:latin typeface="+mj-lt"/>
              </a:rPr>
              <a:t> е </a:t>
            </a:r>
            <a:r>
              <a:rPr lang="en-US" sz="1400" i="1" dirty="0" err="1">
                <a:latin typeface="+mj-lt"/>
              </a:rPr>
              <a:t>достъпена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през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подходящата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препратка</a:t>
            </a:r>
            <a:endParaRPr lang="en-US" sz="1400" dirty="0">
              <a:latin typeface="+mj-lt"/>
            </a:endParaRPr>
          </a:p>
          <a:p>
            <a:pPr lvl="1"/>
            <a:r>
              <a:rPr lang="en-US" sz="1600" dirty="0" err="1">
                <a:latin typeface="+mj-lt"/>
              </a:rPr>
              <a:t>Коментар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към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решението</a:t>
            </a:r>
            <a:r>
              <a:rPr lang="en-US" sz="1600" dirty="0">
                <a:latin typeface="+mj-lt"/>
              </a:rPr>
              <a:t> </a:t>
            </a:r>
          </a:p>
          <a:p>
            <a:pPr marL="685800" lvl="2" indent="0">
              <a:buNone/>
            </a:pPr>
            <a:r>
              <a:rPr lang="en-US" sz="1400" i="1" dirty="0" err="1">
                <a:latin typeface="+mj-lt"/>
              </a:rPr>
              <a:t>незадължителен</a:t>
            </a:r>
            <a:endParaRPr lang="en-US" sz="1400" dirty="0">
              <a:latin typeface="+mj-lt"/>
            </a:endParaRPr>
          </a:p>
          <a:p>
            <a:pPr lvl="1"/>
            <a:r>
              <a:rPr lang="en-US" sz="1600" dirty="0" err="1">
                <a:latin typeface="+mj-lt"/>
              </a:rPr>
              <a:t>Език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за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програмиране</a:t>
            </a:r>
            <a:endParaRPr lang="en-US" sz="1600" dirty="0">
              <a:latin typeface="+mj-lt"/>
            </a:endParaRPr>
          </a:p>
          <a:p>
            <a:pPr marL="685800" lvl="2" indent="0">
              <a:buNone/>
            </a:pPr>
            <a:r>
              <a:rPr lang="en-US" sz="1400" dirty="0">
                <a:latin typeface="+mj-lt"/>
              </a:rPr>
              <a:t>C++ </a:t>
            </a:r>
            <a:r>
              <a:rPr lang="en-US" sz="1400" dirty="0" err="1">
                <a:latin typeface="+mj-lt"/>
              </a:rPr>
              <a:t>или</a:t>
            </a:r>
            <a:r>
              <a:rPr lang="en-US" sz="1400" dirty="0">
                <a:latin typeface="+mj-lt"/>
              </a:rPr>
              <a:t> Java</a:t>
            </a:r>
          </a:p>
          <a:p>
            <a:pPr lvl="1"/>
            <a:r>
              <a:rPr lang="en-US" sz="1600" dirty="0" err="1">
                <a:latin typeface="+mj-lt"/>
              </a:rPr>
              <a:t>Поле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за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качване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файл</a:t>
            </a:r>
            <a:endParaRPr lang="en-US" sz="1600" dirty="0">
              <a:latin typeface="+mj-lt"/>
            </a:endParaRPr>
          </a:p>
          <a:p>
            <a:endParaRPr lang="en-US" sz="17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914C92-499C-4BDF-A756-591F7C1B33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965641"/>
            <a:ext cx="5458968" cy="49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35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+mn-lt"/>
              </a:rPr>
              <a:t>description</a:t>
            </a:r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.pl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+mj-lt"/>
              </a:rPr>
              <a:t>Показва условие на дадена задача. </a:t>
            </a: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ru-RU" sz="1800" dirty="0">
                <a:latin typeface="+mj-lt"/>
              </a:rPr>
              <a:t>Платформата дава на потребителя да свали условието, поддържат се произволни файлови формати за условия. </a:t>
            </a:r>
          </a:p>
          <a:p>
            <a:pPr marL="0" indent="0">
              <a:buNone/>
            </a:pPr>
            <a:r>
              <a:rPr lang="ru-RU" sz="1800" dirty="0">
                <a:latin typeface="+mj-lt"/>
              </a:rPr>
              <a:t>Възможно е всички условия да се окомплектоват в един голям файл, като в този случай се дава линк за свалянето му. </a:t>
            </a:r>
          </a:p>
          <a:p>
            <a:pPr marL="0" indent="0">
              <a:buNone/>
            </a:pPr>
            <a:r>
              <a:rPr lang="ru-RU" sz="1800" dirty="0">
                <a:latin typeface="+mj-lt"/>
              </a:rPr>
              <a:t>Ако състезанието от което е съответният проблем още не е започнало, се показва подходяща грешка.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E64F66-5871-41D0-B40E-9048DCFD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1320474"/>
            <a:ext cx="5458968" cy="42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6F16E-8AE8-48E4-8965-06E9B8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status.pl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22AFB-499B-477C-9D28-D9E6E1374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dirty="0" err="1">
                <a:latin typeface="+mj-lt"/>
              </a:rPr>
              <a:t>И</a:t>
            </a:r>
            <a:r>
              <a:rPr lang="en-US" sz="2200" u="none" strike="noStrike" spc="0" dirty="0" err="1">
                <a:effectLst/>
                <a:latin typeface="+mj-lt"/>
              </a:rPr>
              <a:t>дентификатор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на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изпратеното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решение</a:t>
            </a:r>
            <a:endParaRPr lang="en-US" sz="2200" u="none" strike="noStrike" spc="0" dirty="0">
              <a:effectLst/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dirty="0" err="1">
                <a:latin typeface="+mj-lt"/>
              </a:rPr>
              <a:t>Д</a:t>
            </a:r>
            <a:r>
              <a:rPr lang="en-US" sz="2200" u="none" strike="noStrike" spc="0" dirty="0" err="1">
                <a:effectLst/>
                <a:latin typeface="+mj-lt"/>
              </a:rPr>
              <a:t>ата</a:t>
            </a:r>
            <a:r>
              <a:rPr lang="en-US" sz="2200" u="none" strike="noStrike" spc="0" dirty="0">
                <a:effectLst/>
                <a:latin typeface="+mj-lt"/>
              </a:rPr>
              <a:t>/</a:t>
            </a:r>
            <a:r>
              <a:rPr lang="en-US" sz="2200" u="none" strike="noStrike" spc="0" dirty="0" err="1">
                <a:effectLst/>
                <a:latin typeface="+mj-lt"/>
              </a:rPr>
              <a:t>час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на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изпращане</a:t>
            </a:r>
            <a:endParaRPr lang="en-US" sz="2200" u="none" strike="noStrike" spc="0" dirty="0">
              <a:effectLst/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dirty="0" err="1">
                <a:latin typeface="+mj-lt"/>
              </a:rPr>
              <a:t>К</a:t>
            </a:r>
            <a:r>
              <a:rPr lang="en-US" sz="2200" u="none" strike="noStrike" spc="0" dirty="0" err="1">
                <a:effectLst/>
                <a:latin typeface="+mj-lt"/>
              </a:rPr>
              <a:t>оментар</a:t>
            </a:r>
            <a:endParaRPr lang="en-US" sz="2200" u="none" strike="noStrike" spc="0" dirty="0">
              <a:effectLst/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dirty="0" err="1">
                <a:latin typeface="+mj-lt"/>
              </a:rPr>
              <a:t>С</a:t>
            </a:r>
            <a:r>
              <a:rPr lang="en-US" sz="2200" u="none" strike="noStrike" spc="0" dirty="0" err="1">
                <a:effectLst/>
                <a:latin typeface="+mj-lt"/>
              </a:rPr>
              <a:t>татус</a:t>
            </a:r>
            <a:endParaRPr lang="en-US" sz="2200" dirty="0"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u="none" strike="noStrike" spc="0" dirty="0" err="1">
                <a:effectLst/>
                <a:latin typeface="+mj-lt"/>
              </a:rPr>
              <a:t>Потребител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който</a:t>
            </a:r>
            <a:r>
              <a:rPr lang="en-US" sz="2200" u="none" strike="noStrike" spc="0" dirty="0">
                <a:effectLst/>
                <a:latin typeface="+mj-lt"/>
              </a:rPr>
              <a:t> </a:t>
            </a:r>
            <a:r>
              <a:rPr lang="en-US" sz="2200" u="none" strike="noStrike" spc="0" dirty="0" err="1">
                <a:effectLst/>
                <a:latin typeface="+mj-lt"/>
              </a:rPr>
              <a:t>го</a:t>
            </a:r>
            <a:r>
              <a:rPr lang="en-US" sz="2200" u="none" strike="noStrike" spc="0" dirty="0">
                <a:effectLst/>
                <a:latin typeface="+mj-lt"/>
              </a:rPr>
              <a:t> е </a:t>
            </a:r>
            <a:r>
              <a:rPr lang="en-US" sz="2200" u="none" strike="noStrike" spc="0" dirty="0" err="1">
                <a:effectLst/>
                <a:latin typeface="+mj-lt"/>
              </a:rPr>
              <a:t>изпратил</a:t>
            </a:r>
            <a:endParaRPr lang="en-US" sz="2200" u="none" strike="noStrike" spc="0" dirty="0">
              <a:effectLst/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dirty="0" err="1">
                <a:latin typeface="+mj-lt"/>
              </a:rPr>
              <a:t>С</a:t>
            </a:r>
            <a:r>
              <a:rPr lang="en-US" sz="2200" u="none" strike="noStrike" spc="0" dirty="0" err="1">
                <a:effectLst/>
                <a:latin typeface="+mj-lt"/>
              </a:rPr>
              <a:t>ъстезание</a:t>
            </a:r>
            <a:endParaRPr lang="en-US" sz="2200" u="none" strike="noStrike" spc="0" dirty="0">
              <a:effectLst/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050"/>
            </a:pPr>
            <a:r>
              <a:rPr lang="en-US" sz="2200" dirty="0" err="1">
                <a:latin typeface="+mj-lt"/>
              </a:rPr>
              <a:t>П</a:t>
            </a:r>
            <a:r>
              <a:rPr lang="en-US" sz="2200" u="none" strike="noStrike" spc="0" dirty="0" err="1">
                <a:effectLst/>
                <a:latin typeface="+mj-lt"/>
              </a:rPr>
              <a:t>роблем</a:t>
            </a:r>
            <a:endParaRPr lang="en-US" sz="2200" u="none" strike="noStrike" spc="0" dirty="0">
              <a:effectLst/>
              <a:latin typeface="+mj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12E603-DF0B-427D-996E-D7A9E5F1DD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473"/>
          <a:stretch/>
        </p:blipFill>
        <p:spPr>
          <a:xfrm>
            <a:off x="6099048" y="707776"/>
            <a:ext cx="5458968" cy="5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12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E429B-A92E-4E60-8D1C-98EAF26C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127" y="638089"/>
            <a:ext cx="4911889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Актуализации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8A60A9-389F-4EAD-9F76-E04CB955CA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36" y="1074820"/>
            <a:ext cx="5458968" cy="4708360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B53-697C-4F16-A291-11BE3F918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3629" y="2664885"/>
            <a:ext cx="5248507" cy="38771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 dirty="0" err="1">
                <a:latin typeface="+mj-lt"/>
              </a:rPr>
              <a:t>Всички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уеб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екрани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са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пренаписани</a:t>
            </a:r>
            <a:r>
              <a:rPr lang="en-US" sz="1600" dirty="0">
                <a:latin typeface="+mj-lt"/>
              </a:rPr>
              <a:t> от PERL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PHP с </a:t>
            </a:r>
            <a:r>
              <a:rPr lang="en-US" sz="1600" dirty="0" err="1">
                <a:latin typeface="+mj-lt"/>
              </a:rPr>
              <a:t>по-приятен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визуален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интерфейс</a:t>
            </a:r>
            <a:r>
              <a:rPr lang="en-US" sz="1600" dirty="0">
                <a:latin typeface="+mj-lt"/>
              </a:rPr>
              <a:t> (</a:t>
            </a:r>
            <a:r>
              <a:rPr lang="en-US" sz="1600" i="1" dirty="0">
                <a:latin typeface="+mj-lt"/>
              </a:rPr>
              <a:t>PHP, HTML, CSS, JavaScript, Bootstrap, jQuery</a:t>
            </a:r>
            <a:r>
              <a:rPr lang="en-US" sz="1600" dirty="0">
                <a:latin typeface="+mj-lt"/>
              </a:rPr>
              <a:t>)</a:t>
            </a:r>
          </a:p>
          <a:p>
            <a:r>
              <a:rPr lang="en-US" sz="1600" dirty="0" err="1">
                <a:latin typeface="+mj-lt"/>
              </a:rPr>
              <a:t>Добавена</a:t>
            </a:r>
            <a:r>
              <a:rPr lang="en-US" sz="1600" dirty="0">
                <a:latin typeface="+mj-lt"/>
              </a:rPr>
              <a:t> е </a:t>
            </a:r>
            <a:r>
              <a:rPr lang="en-US" sz="1600" dirty="0" err="1">
                <a:latin typeface="+mj-lt"/>
              </a:rPr>
              <a:t>нова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функционалност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за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задаване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въпроси</a:t>
            </a:r>
            <a:r>
              <a:rPr lang="en-US" sz="1600" dirty="0">
                <a:latin typeface="+mj-lt"/>
              </a:rPr>
              <a:t> и </a:t>
            </a:r>
            <a:r>
              <a:rPr lang="en-US" sz="1600" dirty="0" err="1">
                <a:latin typeface="+mj-lt"/>
              </a:rPr>
              <a:t>получаване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отговори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по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време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състезания</a:t>
            </a:r>
            <a:r>
              <a:rPr lang="en-US" sz="1600" dirty="0">
                <a:latin typeface="+mj-lt"/>
              </a:rPr>
              <a:t> от </a:t>
            </a:r>
            <a:r>
              <a:rPr lang="en-US" sz="1600" dirty="0" err="1">
                <a:latin typeface="+mj-lt"/>
              </a:rPr>
              <a:t>страна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състезателите</a:t>
            </a:r>
            <a:r>
              <a:rPr lang="en-US" sz="1600" dirty="0">
                <a:latin typeface="+mj-lt"/>
              </a:rPr>
              <a:t>.</a:t>
            </a:r>
          </a:p>
          <a:p>
            <a:r>
              <a:rPr lang="en-US" sz="1600" dirty="0" err="1">
                <a:latin typeface="+mj-lt"/>
              </a:rPr>
              <a:t>Добавена</a:t>
            </a:r>
            <a:r>
              <a:rPr lang="en-US" sz="1600" dirty="0">
                <a:latin typeface="+mj-lt"/>
              </a:rPr>
              <a:t> е </a:t>
            </a:r>
            <a:r>
              <a:rPr lang="en-US" sz="1600" dirty="0" err="1">
                <a:latin typeface="+mj-lt"/>
              </a:rPr>
              <a:t>мултиезична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поддръжка</a:t>
            </a:r>
            <a:r>
              <a:rPr lang="en-US" sz="1600" dirty="0">
                <a:latin typeface="+mj-lt"/>
              </a:rPr>
              <a:t>: </a:t>
            </a:r>
            <a:r>
              <a:rPr lang="en-US" sz="1600" dirty="0" err="1">
                <a:latin typeface="+mj-lt"/>
              </a:rPr>
              <a:t>Български</a:t>
            </a:r>
            <a:r>
              <a:rPr lang="en-US" sz="1600" dirty="0">
                <a:latin typeface="+mj-lt"/>
              </a:rPr>
              <a:t> и </a:t>
            </a:r>
            <a:r>
              <a:rPr lang="en-US" sz="1600" dirty="0" err="1">
                <a:latin typeface="+mj-lt"/>
              </a:rPr>
              <a:t>Английски</a:t>
            </a:r>
            <a:endParaRPr lang="en-US" sz="1600" dirty="0">
              <a:latin typeface="+mj-lt"/>
            </a:endParaRPr>
          </a:p>
          <a:p>
            <a:r>
              <a:rPr lang="en-US" sz="1600" dirty="0" err="1">
                <a:latin typeface="+mj-lt"/>
              </a:rPr>
              <a:t>Добавена</a:t>
            </a:r>
            <a:r>
              <a:rPr lang="en-US" sz="1600" dirty="0">
                <a:latin typeface="+mj-lt"/>
              </a:rPr>
              <a:t> е </a:t>
            </a:r>
            <a:r>
              <a:rPr lang="en-US" sz="1600" dirty="0" err="1">
                <a:latin typeface="+mj-lt"/>
              </a:rPr>
              <a:t>поддръжка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програмният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език</a:t>
            </a:r>
            <a:r>
              <a:rPr lang="en-US" sz="1600" dirty="0">
                <a:latin typeface="+mj-lt"/>
              </a:rPr>
              <a:t> C# </a:t>
            </a:r>
            <a:r>
              <a:rPr lang="en-US" sz="1600" dirty="0" err="1">
                <a:latin typeface="+mj-lt"/>
              </a:rPr>
              <a:t>освен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езиците</a:t>
            </a:r>
            <a:r>
              <a:rPr lang="en-US" sz="1600" dirty="0">
                <a:latin typeface="+mj-lt"/>
              </a:rPr>
              <a:t> C++, Java</a:t>
            </a:r>
          </a:p>
          <a:p>
            <a:r>
              <a:rPr lang="en-US" sz="1600" dirty="0" err="1">
                <a:latin typeface="+mj-lt"/>
              </a:rPr>
              <a:t>Инсталационният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скрипт</a:t>
            </a:r>
            <a:r>
              <a:rPr lang="en-US" sz="1600" dirty="0">
                <a:latin typeface="+mj-lt"/>
              </a:rPr>
              <a:t> spoj0-install.pl е </a:t>
            </a:r>
            <a:r>
              <a:rPr lang="en-US" sz="1600" dirty="0" err="1">
                <a:latin typeface="+mj-lt"/>
              </a:rPr>
              <a:t>актуализиран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да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работи</a:t>
            </a:r>
            <a:r>
              <a:rPr lang="en-US" sz="1600" dirty="0">
                <a:latin typeface="+mj-lt"/>
              </a:rPr>
              <a:t> с </a:t>
            </a:r>
            <a:r>
              <a:rPr lang="en-US" sz="1600" dirty="0" err="1">
                <a:latin typeface="+mj-lt"/>
              </a:rPr>
              <a:t>новото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хранилище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проекта</a:t>
            </a:r>
            <a:endParaRPr lang="en-US" sz="1600" dirty="0">
              <a:latin typeface="+mj-lt"/>
            </a:endParaRPr>
          </a:p>
          <a:p>
            <a:r>
              <a:rPr lang="en-US" sz="1600" dirty="0" err="1">
                <a:latin typeface="+mj-lt"/>
              </a:rPr>
              <a:t>Проекта</a:t>
            </a:r>
            <a:r>
              <a:rPr lang="en-US" sz="1600" dirty="0">
                <a:latin typeface="+mj-lt"/>
              </a:rPr>
              <a:t> е </a:t>
            </a:r>
            <a:r>
              <a:rPr lang="en-US" sz="1600" dirty="0" err="1">
                <a:latin typeface="+mj-lt"/>
              </a:rPr>
              <a:t>тестван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под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операционна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система</a:t>
            </a:r>
            <a:r>
              <a:rPr lang="en-US" sz="1600" dirty="0">
                <a:latin typeface="+mj-lt"/>
              </a:rPr>
              <a:t> Ubuntu Linux  </a:t>
            </a:r>
            <a:r>
              <a:rPr lang="en-US" sz="1600" dirty="0" err="1">
                <a:latin typeface="+mj-lt"/>
              </a:rPr>
              <a:t>версии</a:t>
            </a:r>
            <a:r>
              <a:rPr lang="en-US" sz="1600" dirty="0">
                <a:latin typeface="+mj-lt"/>
              </a:rPr>
              <a:t> 17.10, 18.04, 18.10, 20.04.</a:t>
            </a:r>
          </a:p>
          <a:p>
            <a:r>
              <a:rPr lang="en-US" sz="1600" dirty="0">
                <a:latin typeface="+mj-lt"/>
              </a:rPr>
              <a:t>И </a:t>
            </a:r>
            <a:r>
              <a:rPr lang="en-US" sz="1600" dirty="0" err="1">
                <a:latin typeface="+mj-lt"/>
              </a:rPr>
              <a:t>други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малки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актуализации</a:t>
            </a:r>
            <a:r>
              <a:rPr lang="en-US" sz="1600" dirty="0">
                <a:latin typeface="+mj-lt"/>
              </a:rPr>
              <a:t> ...</a:t>
            </a:r>
          </a:p>
          <a:p>
            <a:pPr lvl="1"/>
            <a:endParaRPr lang="en-US" sz="1200" dirty="0"/>
          </a:p>
          <a:p>
            <a:pPr marL="457200"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347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E429B-A92E-4E60-8D1C-98EAF26C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382211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MySQL 1.x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74097E5-FC48-4B6C-A0E8-1A33A4BD3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+mj-lt"/>
              </a:rPr>
              <a:t>SPOJ0 </a:t>
            </a:r>
            <a:r>
              <a:rPr lang="en-US" sz="2200" dirty="0" err="1">
                <a:latin typeface="+mj-lt"/>
              </a:rPr>
              <a:t>използва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релационна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система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за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управление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на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бази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данни</a:t>
            </a:r>
            <a:r>
              <a:rPr lang="en-US" sz="2200" dirty="0">
                <a:latin typeface="+mj-lt"/>
              </a:rPr>
              <a:t> MySQL</a:t>
            </a:r>
          </a:p>
          <a:p>
            <a:r>
              <a:rPr lang="en-US" sz="2200" dirty="0">
                <a:latin typeface="+mj-lt"/>
              </a:rPr>
              <a:t>В </a:t>
            </a:r>
            <a:r>
              <a:rPr lang="en-US" sz="2200" dirty="0" err="1">
                <a:latin typeface="+mj-lt"/>
              </a:rPr>
              <a:t>първоначалната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версия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на</a:t>
            </a:r>
            <a:r>
              <a:rPr lang="en-US" sz="2200" dirty="0">
                <a:latin typeface="+mj-lt"/>
              </a:rPr>
              <a:t> SPOJ0 </a:t>
            </a:r>
            <a:r>
              <a:rPr lang="en-US" sz="2200" dirty="0" err="1">
                <a:latin typeface="+mj-lt"/>
              </a:rPr>
              <a:t>базата</a:t>
            </a:r>
            <a:r>
              <a:rPr lang="en-US" sz="2200" dirty="0">
                <a:latin typeface="+mj-lt"/>
              </a:rPr>
              <a:t> </a:t>
            </a:r>
            <a:r>
              <a:rPr lang="bg-BG" sz="2200" dirty="0">
                <a:latin typeface="+mj-lt"/>
              </a:rPr>
              <a:t>данни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се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състои</a:t>
            </a:r>
            <a:r>
              <a:rPr lang="en-US" sz="2200" dirty="0">
                <a:latin typeface="+mj-lt"/>
              </a:rPr>
              <a:t> от 4 </a:t>
            </a:r>
            <a:r>
              <a:rPr lang="en-US" sz="2200" dirty="0" err="1">
                <a:latin typeface="+mj-lt"/>
              </a:rPr>
              <a:t>таблици</a:t>
            </a:r>
            <a:r>
              <a:rPr lang="en-US" sz="2200" dirty="0">
                <a:latin typeface="+mj-lt"/>
              </a:rPr>
              <a:t>:</a:t>
            </a:r>
          </a:p>
          <a:p>
            <a:pPr lvl="1"/>
            <a:r>
              <a:rPr lang="en-US" sz="2200" dirty="0">
                <a:latin typeface="+mj-lt"/>
              </a:rPr>
              <a:t>Contests</a:t>
            </a:r>
          </a:p>
          <a:p>
            <a:pPr lvl="1"/>
            <a:r>
              <a:rPr lang="en-US" sz="2200" dirty="0">
                <a:latin typeface="+mj-lt"/>
              </a:rPr>
              <a:t>Problems</a:t>
            </a:r>
          </a:p>
          <a:p>
            <a:pPr lvl="1"/>
            <a:r>
              <a:rPr lang="en-US" sz="2200" dirty="0">
                <a:latin typeface="+mj-lt"/>
              </a:rPr>
              <a:t>Runs</a:t>
            </a:r>
          </a:p>
          <a:p>
            <a:pPr lvl="1"/>
            <a:r>
              <a:rPr lang="en-US" sz="2200" dirty="0">
                <a:latin typeface="+mj-lt"/>
              </a:rPr>
              <a:t>Users</a:t>
            </a:r>
          </a:p>
        </p:txBody>
      </p:sp>
      <p:pic>
        <p:nvPicPr>
          <p:cNvPr id="21" name="Content Placeholder 13">
            <a:extLst>
              <a:ext uri="{FF2B5EF4-FFF2-40B4-BE49-F238E27FC236}">
                <a16:creationId xmlns:a16="http://schemas.microsoft.com/office/drawing/2014/main" id="{1DF28CC1-7542-475C-9571-A25B428792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1770839"/>
            <a:ext cx="5458968" cy="33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A3ACB-058C-4CDB-AEED-1DA536CB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bg-BG" sz="5400" dirty="0">
                <a:latin typeface="+mn-lt"/>
              </a:rPr>
              <a:t>Димитър Минчев</a:t>
            </a:r>
            <a:br>
              <a:rPr lang="en-US" sz="5400" dirty="0">
                <a:latin typeface="+mn-lt"/>
              </a:rPr>
            </a:br>
            <a:r>
              <a:rPr lang="en-US" sz="3200" dirty="0">
                <a:latin typeface="+mn-lt"/>
                <a:hlinkClick r:id="rId3"/>
              </a:rPr>
              <a:t>http://minchev.eu</a:t>
            </a:r>
            <a:r>
              <a:rPr lang="en-US" sz="3200" dirty="0">
                <a:latin typeface="+mn-lt"/>
              </a:rPr>
              <a:t> </a:t>
            </a:r>
            <a:endParaRPr lang="en-US" sz="5400" dirty="0">
              <a:latin typeface="+mn-lt"/>
            </a:endParaRPr>
          </a:p>
        </p:txBody>
      </p:sp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CDBED673-DD15-46B9-A972-17D68FE955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720A-B234-4ED5-B101-7BC2FA70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706624"/>
            <a:ext cx="6418453" cy="3822192"/>
          </a:xfrm>
        </p:spPr>
        <p:txBody>
          <a:bodyPr>
            <a:normAutofit/>
          </a:bodyPr>
          <a:lstStyle/>
          <a:p>
            <a:r>
              <a:rPr lang="bg-BG" sz="1800" dirty="0">
                <a:latin typeface="+mj-lt"/>
              </a:rPr>
              <a:t>У</a:t>
            </a:r>
            <a:r>
              <a:rPr lang="ru-RU" sz="1800" dirty="0">
                <a:latin typeface="+mj-lt"/>
              </a:rPr>
              <a:t>ниверситетски преподавател към Център по информатика и технически науки при Бургаски свободен университет (БСУ)</a:t>
            </a:r>
          </a:p>
          <a:p>
            <a:r>
              <a:rPr lang="ru-RU" sz="1800" dirty="0">
                <a:latin typeface="+mj-lt"/>
              </a:rPr>
              <a:t>Създава "Академията за таланти по програмиране" и "Школа по роботика" за ученици от Бургас</a:t>
            </a:r>
          </a:p>
          <a:p>
            <a:r>
              <a:rPr lang="ru-RU" sz="1800" dirty="0">
                <a:latin typeface="+mj-lt"/>
              </a:rPr>
              <a:t>Подготвя студенти за Републиканската студентска олимпиада по програмиране в "Клуб по състезателно програмиране"</a:t>
            </a:r>
          </a:p>
          <a:p>
            <a:r>
              <a:rPr lang="ru-RU" sz="1800" dirty="0">
                <a:latin typeface="+mj-lt"/>
              </a:rPr>
              <a:t>Организира съревнование за разработка на настолни и мобилни приложения "ХАКАТОН @ БСУ"</a:t>
            </a:r>
          </a:p>
          <a:p>
            <a:r>
              <a:rPr lang="ru-RU" sz="1800" dirty="0">
                <a:latin typeface="+mj-lt"/>
              </a:rPr>
              <a:t>Участва в националната програма Обучение за ИТ кариера на Министерството на образованието и науката (МОН)</a:t>
            </a:r>
          </a:p>
          <a:p>
            <a:r>
              <a:rPr lang="ru-RU" sz="1800" dirty="0">
                <a:latin typeface="+mj-lt"/>
              </a:rPr>
              <a:t>Инициира ученическото състезание по програмиране "CODE@BURGAS"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892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E429B-A92E-4E60-8D1C-98EAF26C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625005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MySQL 2.x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6D718-FDD8-4FE0-9C3C-BCDC43276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z="2200" dirty="0">
                <a:latin typeface="+mj-lt"/>
              </a:rPr>
              <a:t>Актуализираната версия на </a:t>
            </a:r>
            <a:r>
              <a:rPr lang="en-US" sz="2200" dirty="0">
                <a:latin typeface="+mj-lt"/>
              </a:rPr>
              <a:t>SPOJ0 </a:t>
            </a:r>
            <a:r>
              <a:rPr lang="bg-BG" sz="2200" dirty="0">
                <a:latin typeface="+mj-lt"/>
              </a:rPr>
              <a:t>съдържа 7 таблици:</a:t>
            </a:r>
          </a:p>
          <a:p>
            <a:pPr lvl="1"/>
            <a:r>
              <a:rPr lang="en-US" sz="2200" dirty="0">
                <a:latin typeface="+mj-lt"/>
              </a:rPr>
              <a:t>Contests</a:t>
            </a:r>
            <a:endParaRPr lang="bg-BG" sz="2200" dirty="0">
              <a:latin typeface="+mj-lt"/>
            </a:endParaRPr>
          </a:p>
          <a:p>
            <a:pPr lvl="1"/>
            <a:r>
              <a:rPr lang="en-US" sz="2200" dirty="0">
                <a:latin typeface="+mj-lt"/>
              </a:rPr>
              <a:t>Category</a:t>
            </a:r>
          </a:p>
          <a:p>
            <a:pPr lvl="1"/>
            <a:r>
              <a:rPr lang="en-US" sz="2200" dirty="0">
                <a:latin typeface="+mj-lt"/>
              </a:rPr>
              <a:t>Problems</a:t>
            </a:r>
          </a:p>
          <a:p>
            <a:pPr lvl="1"/>
            <a:r>
              <a:rPr lang="en-US" sz="2200" dirty="0" err="1">
                <a:latin typeface="+mj-lt"/>
              </a:rPr>
              <a:t>ProblemTestPoints</a:t>
            </a:r>
            <a:endParaRPr lang="en-US" sz="2200" dirty="0">
              <a:latin typeface="+mj-lt"/>
            </a:endParaRPr>
          </a:p>
          <a:p>
            <a:pPr lvl="1"/>
            <a:r>
              <a:rPr lang="en-US" sz="2200" dirty="0">
                <a:latin typeface="+mj-lt"/>
              </a:rPr>
              <a:t>Runs</a:t>
            </a:r>
          </a:p>
          <a:p>
            <a:pPr lvl="1"/>
            <a:r>
              <a:rPr lang="en-US" sz="2200" dirty="0">
                <a:latin typeface="+mj-lt"/>
              </a:rPr>
              <a:t>Questions</a:t>
            </a:r>
          </a:p>
          <a:p>
            <a:pPr lvl="1"/>
            <a:r>
              <a:rPr lang="en-US" sz="2200" dirty="0">
                <a:latin typeface="+mj-lt"/>
              </a:rPr>
              <a:t>Users</a:t>
            </a:r>
          </a:p>
          <a:p>
            <a:endParaRPr lang="bg-BG" sz="2200" dirty="0"/>
          </a:p>
          <a:p>
            <a:endParaRPr lang="en-US" sz="2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F8AA6B0-BF62-4F86-927E-91F054ECCE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835990"/>
            <a:ext cx="5458968" cy="51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E429B-A92E-4E60-8D1C-98EAF26C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Download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B53-697C-4F16-A291-11BE3F918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145877"/>
            <a:ext cx="10515600" cy="135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Актуализираната версия на електронната тренировъчна система за автоматично оценяване на решенията на задачи по програмиране</a:t>
            </a: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SPOJ0 </a:t>
            </a:r>
            <a:r>
              <a:rPr lang="bg-BG" dirty="0">
                <a:latin typeface="+mj-lt"/>
              </a:rPr>
              <a:t>е свободно достъпна в Интернет на адрес: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379F6-50ED-4DCE-990C-5AC01E5053E5}"/>
              </a:ext>
            </a:extLst>
          </p:cNvPr>
          <p:cNvSpPr txBox="1"/>
          <p:nvPr/>
        </p:nvSpPr>
        <p:spPr>
          <a:xfrm>
            <a:off x="752094" y="3671631"/>
            <a:ext cx="1068476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https://github.com/dimitarminchev/SPOJ0</a:t>
            </a:r>
          </a:p>
        </p:txBody>
      </p:sp>
    </p:spTree>
    <p:extLst>
      <p:ext uri="{BB962C8B-B14F-4D97-AF65-F5344CB8AC3E}">
        <p14:creationId xmlns:p14="http://schemas.microsoft.com/office/powerpoint/2010/main" val="202007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F1C7D6-2CA8-4565-A29C-C951D39C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891B3-F86E-4C22-8741-73B91FED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bg-BG" sz="2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Следва демонстрация за работа с </a:t>
            </a:r>
            <a:r>
              <a:rPr lang="ru-RU" sz="2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електронната тренировъчна система за автоматично оценяване на решенията на задачи по програмиране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…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6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0A612-D09D-4508-AE4F-5B398E3F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bg-BG" sz="5400" dirty="0">
                <a:latin typeface="+mn-lt"/>
              </a:rPr>
              <a:t>Състезания по програмиране</a:t>
            </a:r>
            <a:endParaRPr lang="en-US" sz="5400" dirty="0">
              <a:latin typeface="+mn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19D0-CB52-4233-829C-96B950C2B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2201887"/>
            <a:ext cx="10853928" cy="3714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+mj-lt"/>
              </a:rPr>
              <a:t>Основен начин за сравнение на способностите на обучаващите се по информатика:</a:t>
            </a:r>
            <a:endParaRPr lang="en-US" sz="3200" dirty="0">
              <a:latin typeface="+mj-lt"/>
            </a:endParaRPr>
          </a:p>
          <a:p>
            <a:pPr marL="0" indent="0">
              <a:buNone/>
            </a:pPr>
            <a:endParaRPr lang="ru-RU" sz="3200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Международно университетско състезание по програмиране </a:t>
            </a:r>
            <a:r>
              <a:rPr lang="en-US" dirty="0">
                <a:latin typeface="+mj-lt"/>
              </a:rPr>
              <a:t>(ACM-ICPC)</a:t>
            </a:r>
            <a:endParaRPr lang="bg-BG" dirty="0">
              <a:latin typeface="+mj-lt"/>
            </a:endParaRPr>
          </a:p>
          <a:p>
            <a:pPr lvl="1"/>
            <a:r>
              <a:rPr lang="bg-BG" dirty="0">
                <a:latin typeface="+mj-lt"/>
              </a:rPr>
              <a:t>Международна ученическа олимпиада по информатика</a:t>
            </a: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(</a:t>
            </a:r>
            <a:r>
              <a:rPr lang="en-US" dirty="0">
                <a:latin typeface="+mj-lt"/>
              </a:rPr>
              <a:t>IOI</a:t>
            </a:r>
            <a:r>
              <a:rPr lang="bg-BG" dirty="0">
                <a:latin typeface="+mj-lt"/>
              </a:rPr>
              <a:t>)</a:t>
            </a:r>
            <a:endParaRPr lang="ru-RU" dirty="0">
              <a:latin typeface="+mj-lt"/>
            </a:endParaRPr>
          </a:p>
          <a:p>
            <a:pPr lvl="1"/>
            <a:r>
              <a:rPr lang="bg-BG" dirty="0">
                <a:latin typeface="+mj-lt"/>
              </a:rPr>
              <a:t>Републиканска студентска олимипада по програмиране </a:t>
            </a:r>
            <a:r>
              <a:rPr lang="en-US" dirty="0">
                <a:latin typeface="+mj-lt"/>
              </a:rPr>
              <a:t>(</a:t>
            </a:r>
            <a:r>
              <a:rPr lang="bg-BG" dirty="0">
                <a:latin typeface="+mj-lt"/>
              </a:rPr>
              <a:t>РСОП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bg-BG" dirty="0">
                <a:latin typeface="+mj-lt"/>
              </a:rPr>
              <a:t>Ученическо състезание по програмиране </a:t>
            </a:r>
            <a:r>
              <a:rPr lang="en-US" dirty="0">
                <a:latin typeface="+mj-lt"/>
              </a:rPr>
              <a:t>CODE@BURGAS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43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9B8F9-F4D1-4C12-8E17-3984E2EB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3803" cy="1325563"/>
          </a:xfrm>
        </p:spPr>
        <p:txBody>
          <a:bodyPr>
            <a:normAutofit/>
          </a:bodyPr>
          <a:lstStyle/>
          <a:p>
            <a:r>
              <a:rPr lang="bg-BG" sz="3600" dirty="0">
                <a:latin typeface="+mn-lt"/>
              </a:rPr>
              <a:t>Международно университетско състезание по програмиране</a:t>
            </a:r>
            <a:r>
              <a:rPr lang="en-US" sz="3600" dirty="0">
                <a:latin typeface="+mn-lt"/>
              </a:rPr>
              <a:t> (ACM-ICPC)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44455-4E13-4263-B302-530E77BF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01479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j-lt"/>
              </a:rPr>
              <a:t>ACM International Collegiate Programming Contest (ICPC) произхожда от състезание което е проведено в Texas А&amp;М University през 1970- та година. Състезанието еволюира към сегашната си форма на няколко кръга през 1977-ма година, с първите финали проведени заедно с ACM Computer Science Conference.</a:t>
            </a:r>
          </a:p>
          <a:p>
            <a:r>
              <a:rPr lang="ru-RU" sz="1800" dirty="0">
                <a:latin typeface="+mj-lt"/>
              </a:rPr>
              <a:t>От 1977 до 1989, състезанието включва главно отбори от САЩ и Канада. Управлявано от Baylor University от 1989, с регионали образувани от световната университетска общност, действащо под покровителството на ACM и със съществена подкрепа от индустрията, ICPC прераства в световно състезание с отбори от 84 държави през 2005.</a:t>
            </a:r>
          </a:p>
          <a:p>
            <a:r>
              <a:rPr lang="ru-RU" sz="1800" dirty="0">
                <a:latin typeface="+mj-lt"/>
              </a:rPr>
              <a:t>От поемането на главното спонсорство от IBM през 1997, участниците в състезанието нарастват значително. През 1997 участват 840 отбора от 560 университета, докато през 2006 участват 6099 отбора от 1756 университета. Броят на отборите нараства с 10-20% всяка година и бъдещите състезания могат да бъдат дори по-големи.</a:t>
            </a:r>
          </a:p>
          <a:p>
            <a:r>
              <a:rPr lang="ru-RU" sz="1800" dirty="0">
                <a:latin typeface="+mj-lt"/>
              </a:rPr>
              <a:t>ACM ICPC World Finals е финалният кръг на ACM International Collegiate Programming Contest. С развитието на състезанието, той прераства в 4 дневно събитие, провеждано в най-хубавите места по света.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0BB5C-8DB8-41B1-B7DF-0742F6AFAFAC}"/>
              </a:ext>
            </a:extLst>
          </p:cNvPr>
          <p:cNvSpPr txBox="1"/>
          <p:nvPr/>
        </p:nvSpPr>
        <p:spPr>
          <a:xfrm>
            <a:off x="838200" y="6004017"/>
            <a:ext cx="1068476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https://icpc.global</a:t>
            </a:r>
          </a:p>
        </p:txBody>
      </p:sp>
    </p:spTree>
    <p:extLst>
      <p:ext uri="{BB962C8B-B14F-4D97-AF65-F5344CB8AC3E}">
        <p14:creationId xmlns:p14="http://schemas.microsoft.com/office/powerpoint/2010/main" val="12161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9B8F9-F4D1-4C12-8E17-3984E2EB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29603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+mn-lt"/>
              </a:rPr>
              <a:t>Международна ученическа олимпиада по информатика </a:t>
            </a:r>
            <a:r>
              <a:rPr lang="bg-BG" sz="3600" dirty="0">
                <a:latin typeface="+mn-lt"/>
              </a:rPr>
              <a:t>(</a:t>
            </a:r>
            <a:r>
              <a:rPr lang="en-US" sz="3600" dirty="0">
                <a:latin typeface="+mn-lt"/>
              </a:rPr>
              <a:t>I</a:t>
            </a:r>
            <a:r>
              <a:rPr lang="bg-BG" sz="3600" dirty="0">
                <a:latin typeface="+mn-lt"/>
              </a:rPr>
              <a:t>0</a:t>
            </a:r>
            <a:r>
              <a:rPr lang="en-US" sz="3600" dirty="0">
                <a:latin typeface="+mn-lt"/>
              </a:rPr>
              <a:t>I</a:t>
            </a:r>
            <a:r>
              <a:rPr lang="bg-BG" sz="3600" dirty="0">
                <a:latin typeface="+mn-lt"/>
              </a:rPr>
              <a:t>)</a:t>
            </a:r>
            <a:endParaRPr lang="en-US" sz="3600" dirty="0">
              <a:latin typeface="+mn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44455-4E13-4263-B302-530E77BF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3775019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j-lt"/>
              </a:rPr>
              <a:t>Идеята е била предложена на 24-тата главна конференция на United Nations Educational, Scientific and Cultural Organization (UNESCO) в Париж от българският пратеник Професор Сендов през месец Октомври 1987. Този план е бил включен в петата главна програма на UNESCO. През Май 1989, UNESCO стартира и спонсорира първата Международна олимпиада по информатика за ученици (</a:t>
            </a:r>
            <a:r>
              <a:rPr lang="en-US" sz="1800" dirty="0">
                <a:latin typeface="+mj-lt"/>
              </a:rPr>
              <a:t>I</a:t>
            </a:r>
            <a:r>
              <a:rPr lang="bg-BG" sz="1800" dirty="0">
                <a:latin typeface="+mj-lt"/>
              </a:rPr>
              <a:t>0</a:t>
            </a:r>
            <a:r>
              <a:rPr lang="en-US" sz="1800" dirty="0">
                <a:latin typeface="+mj-lt"/>
              </a:rPr>
              <a:t>I</a:t>
            </a:r>
            <a:r>
              <a:rPr lang="ru-RU" sz="1800" dirty="0">
                <a:latin typeface="+mj-lt"/>
              </a:rPr>
              <a:t>).</a:t>
            </a:r>
          </a:p>
          <a:p>
            <a:r>
              <a:rPr lang="en-US" sz="1800" dirty="0">
                <a:latin typeface="+mj-lt"/>
              </a:rPr>
              <a:t>I</a:t>
            </a:r>
            <a:r>
              <a:rPr lang="bg-BG" sz="1800" dirty="0">
                <a:latin typeface="+mj-lt"/>
              </a:rPr>
              <a:t>0</a:t>
            </a:r>
            <a:r>
              <a:rPr lang="en-US" sz="1800" dirty="0">
                <a:latin typeface="+mj-lt"/>
              </a:rPr>
              <a:t>I</a:t>
            </a:r>
            <a:r>
              <a:rPr lang="ru-RU" sz="1800" dirty="0">
                <a:latin typeface="+mj-lt"/>
              </a:rPr>
              <a:t> е една от петте международни научни олимпиади. Главната цел на </a:t>
            </a:r>
            <a:r>
              <a:rPr lang="en-US" sz="1800" dirty="0">
                <a:latin typeface="+mj-lt"/>
              </a:rPr>
              <a:t>I</a:t>
            </a:r>
            <a:r>
              <a:rPr lang="bg-BG" sz="1800" dirty="0">
                <a:latin typeface="+mj-lt"/>
              </a:rPr>
              <a:t>0</a:t>
            </a:r>
            <a:r>
              <a:rPr lang="en-US" sz="1800" dirty="0">
                <a:latin typeface="+mj-lt"/>
              </a:rPr>
              <a:t>I</a:t>
            </a:r>
            <a:r>
              <a:rPr lang="ru-RU" sz="1800" dirty="0">
                <a:latin typeface="+mj-lt"/>
              </a:rPr>
              <a:t> е да се стимулира интереса в информатиката и информационните технологии. Друга важна цел е да се съберат заедно изключително талантливи ученици от различни страни и да им се даде възможност да обменят научен и културен опит.</a:t>
            </a:r>
          </a:p>
          <a:p>
            <a:r>
              <a:rPr lang="en-US" sz="1800" dirty="0">
                <a:latin typeface="+mj-lt"/>
              </a:rPr>
              <a:t>I</a:t>
            </a:r>
            <a:r>
              <a:rPr lang="bg-BG" sz="1800" dirty="0">
                <a:latin typeface="+mj-lt"/>
              </a:rPr>
              <a:t>0</a:t>
            </a:r>
            <a:r>
              <a:rPr lang="en-US" sz="1800" dirty="0">
                <a:latin typeface="+mj-lt"/>
              </a:rPr>
              <a:t>I</a:t>
            </a:r>
            <a:r>
              <a:rPr lang="ru-RU" sz="1800" dirty="0">
                <a:latin typeface="+mj-lt"/>
              </a:rPr>
              <a:t> се организира ежегодно в и от една от участващите страни. Всяка участваща страна обикновено изпраща четири ученика и двама придружаващи възрастни. Учениците се състезават индивидуално и целят да максимизират точките си, като решават множество от задачи по информатика през двата състезателни дена. Задачите са алгоритмични задачи по програмиране, които трябва да бъдат решение на PC.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7DFA9-E237-4C4F-A217-3738209E7AA3}"/>
              </a:ext>
            </a:extLst>
          </p:cNvPr>
          <p:cNvSpPr txBox="1"/>
          <p:nvPr/>
        </p:nvSpPr>
        <p:spPr>
          <a:xfrm>
            <a:off x="838200" y="5876849"/>
            <a:ext cx="1068476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https://ioinformatics.org</a:t>
            </a:r>
          </a:p>
        </p:txBody>
      </p:sp>
    </p:spTree>
    <p:extLst>
      <p:ext uri="{BB962C8B-B14F-4D97-AF65-F5344CB8AC3E}">
        <p14:creationId xmlns:p14="http://schemas.microsoft.com/office/powerpoint/2010/main" val="409806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D4B47-7B04-4D03-88BC-CF2E206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75193" cy="1325563"/>
          </a:xfrm>
        </p:spPr>
        <p:txBody>
          <a:bodyPr>
            <a:normAutofit/>
          </a:bodyPr>
          <a:lstStyle/>
          <a:p>
            <a:r>
              <a:rPr lang="ru-RU" sz="4200" dirty="0">
                <a:latin typeface="+mn-lt"/>
              </a:rPr>
              <a:t>Републиканска студентска олимипада по програмиране (РСОП)</a:t>
            </a:r>
            <a:endParaRPr lang="en-US" sz="4200" dirty="0">
              <a:latin typeface="+mn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FB45-6C9A-4B96-B8DA-AE2D0F47F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1929383"/>
            <a:ext cx="11121274" cy="4071745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+mj-lt"/>
              </a:rPr>
              <a:t>РСОП е единствено национално състезание по програмиране за студенти.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То е независимо състезание, организирано от участниците, като правилата за провеждането му се променят и утвърждават единствено от участващите в него.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Те са максимално близки до тези на Международната студентска олимпиада АСМ-</a:t>
            </a:r>
            <a:r>
              <a:rPr lang="en-US" sz="1800" dirty="0">
                <a:latin typeface="+mj-lt"/>
              </a:rPr>
              <a:t>ICPC</a:t>
            </a:r>
            <a:r>
              <a:rPr lang="ru-RU" sz="1800" dirty="0">
                <a:latin typeface="+mj-lt"/>
              </a:rPr>
              <a:t>.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РСОП се провежда всяка година през месец май и се организира от някой български университет - домакин на олимпиадата.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Състезанието е отборно. 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Участват студентски отбори от българските университети, където се изучава информатика и програмиране. 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Всеки участващ университет се представя от един или няколко отбора в състав: ръководител и трима състезатели. </a:t>
            </a:r>
            <a:endParaRPr lang="en-US" sz="1800" dirty="0">
              <a:latin typeface="+mj-lt"/>
            </a:endParaRPr>
          </a:p>
          <a:p>
            <a:r>
              <a:rPr lang="ru-RU" sz="1800" dirty="0">
                <a:latin typeface="+mj-lt"/>
              </a:rPr>
              <a:t>В официалното класиране на университетите участва най-добре представилият се отбор на съответния университет.</a:t>
            </a:r>
            <a:endParaRPr lang="en-US" sz="1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3BF43-5D92-42FA-92A2-BBE779785F4E}"/>
              </a:ext>
            </a:extLst>
          </p:cNvPr>
          <p:cNvSpPr txBox="1"/>
          <p:nvPr/>
        </p:nvSpPr>
        <p:spPr>
          <a:xfrm>
            <a:off x="838200" y="6004017"/>
            <a:ext cx="1068476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https://www.bcpc.eu</a:t>
            </a:r>
          </a:p>
        </p:txBody>
      </p:sp>
    </p:spTree>
    <p:extLst>
      <p:ext uri="{BB962C8B-B14F-4D97-AF65-F5344CB8AC3E}">
        <p14:creationId xmlns:p14="http://schemas.microsoft.com/office/powerpoint/2010/main" val="287379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ED4B47-7B04-4D03-88BC-CF2E2067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200" dirty="0">
                <a:latin typeface="+mn-lt"/>
              </a:rPr>
              <a:t>Ученическо състезание по програмиране CODE@BURGAS</a:t>
            </a:r>
            <a:endParaRPr lang="en-US" sz="4200" dirty="0">
              <a:latin typeface="+mn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FB45-6C9A-4B96-B8DA-AE2D0F47F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3617572"/>
          </a:xfrm>
        </p:spPr>
        <p:txBody>
          <a:bodyPr>
            <a:normAutofit/>
          </a:bodyPr>
          <a:lstStyle/>
          <a:p>
            <a:r>
              <a:rPr lang="ru-RU" sz="2200" dirty="0">
                <a:latin typeface="+mj-lt"/>
              </a:rPr>
              <a:t>Бургаският свободен университет и Община Бургас организират ученическо състезание по програмиране наречено CODE@BURGAS</a:t>
            </a:r>
            <a:r>
              <a:rPr lang="en-US" sz="2200" dirty="0">
                <a:latin typeface="+mj-lt"/>
              </a:rPr>
              <a:t>.</a:t>
            </a:r>
          </a:p>
          <a:p>
            <a:r>
              <a:rPr lang="ru-RU" sz="2200" dirty="0">
                <a:latin typeface="+mj-lt"/>
              </a:rPr>
              <a:t>В него могат да участват ученици от 4 до 12 клас, разпределени по възрастови групи. Решенията на задачите по програмиране на езика C++, се изпращат в електронна тренировъчна състезателна система за автоматично оценяване</a:t>
            </a:r>
            <a:r>
              <a:rPr lang="en-US" sz="2200" dirty="0">
                <a:latin typeface="+mj-lt"/>
              </a:rPr>
              <a:t>.</a:t>
            </a:r>
          </a:p>
          <a:p>
            <a:r>
              <a:rPr lang="ru-RU" sz="2200" dirty="0">
                <a:latin typeface="+mj-lt"/>
              </a:rPr>
              <a:t>Целта на ученическото състезание по програмиране CODE@BURGAS е да осигури възможност на участниците в състезателни условия да проверят качеството на подготовката си по информатика и възможностите си да се справят със задачи по програмиране.</a:t>
            </a:r>
            <a:endParaRPr lang="en-US" sz="2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F3520-0BD1-4AED-8BDE-3B09ADF801E2}"/>
              </a:ext>
            </a:extLst>
          </p:cNvPr>
          <p:cNvSpPr txBox="1"/>
          <p:nvPr/>
        </p:nvSpPr>
        <p:spPr>
          <a:xfrm>
            <a:off x="838200" y="5768491"/>
            <a:ext cx="10684764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https://www.codeburgas.com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bg-BG" sz="2400" dirty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https://spoj.bfu.bg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71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E429B-A92E-4E60-8D1C-98EAF26C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bg-BG" sz="5400" dirty="0">
                <a:latin typeface="+mn-lt"/>
              </a:rPr>
              <a:t>Състезателна система</a:t>
            </a:r>
            <a:endParaRPr lang="en-US" sz="5400" dirty="0">
              <a:latin typeface="+mn-lt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2B53-697C-4F16-A291-11BE3F918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2145877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j-lt"/>
              </a:rPr>
              <a:t>Електронна тренировъчна система за автоматично оценяване на решенията на задачи по програмиране</a:t>
            </a:r>
            <a:r>
              <a:rPr lang="en-US" dirty="0">
                <a:latin typeface="+mj-lt"/>
              </a:rPr>
              <a:t>: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K</a:t>
            </a:r>
            <a:r>
              <a:rPr lang="ru-RU" dirty="0">
                <a:latin typeface="+mj-lt"/>
              </a:rPr>
              <a:t>омпилира и изпълнява вашият код тествайки го срещу предварително конструирани данни</a:t>
            </a:r>
            <a:endParaRPr lang="en-US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Изпратения код може да бъде изпълняван с ограничения, включително ограничено време, огра</a:t>
            </a:r>
            <a:r>
              <a:rPr lang="bg-BG" dirty="0">
                <a:latin typeface="+mj-lt"/>
              </a:rPr>
              <a:t>ни</a:t>
            </a:r>
            <a:r>
              <a:rPr lang="ru-RU" dirty="0">
                <a:latin typeface="+mj-lt"/>
              </a:rPr>
              <a:t>чена памет, ограничени права и т.н. </a:t>
            </a:r>
          </a:p>
          <a:p>
            <a:pPr lvl="1"/>
            <a:r>
              <a:rPr lang="ru-RU" dirty="0">
                <a:latin typeface="+mj-lt"/>
              </a:rPr>
              <a:t>Изходът от програмата ще бъде прихванат от системата и сравнен с верният изход, след което системата ще върне резултата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4662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A3ACB-058C-4CDB-AEED-1DA536CB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bg-BG" sz="5400" dirty="0">
                <a:latin typeface="+mn-lt"/>
              </a:rPr>
              <a:t>Милослав Средков</a:t>
            </a:r>
            <a:br>
              <a:rPr lang="en-US" sz="5400" dirty="0">
                <a:latin typeface="+mn-lt"/>
              </a:rPr>
            </a:br>
            <a:r>
              <a:rPr lang="en-US" sz="2800" dirty="0">
                <a:latin typeface="+mn-lt"/>
                <a:hlinkClick r:id="rId2"/>
              </a:rPr>
              <a:t>http://milosredkov.com</a:t>
            </a:r>
            <a:endParaRPr lang="en-US" sz="54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07CA3-2012-44E2-9EC0-4B05A744E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8" r="1" b="2260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720A-B234-4ED5-B101-7BC2FA70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706623"/>
            <a:ext cx="6444103" cy="38819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bg-BG" sz="1600" dirty="0">
                <a:latin typeface="+mj-lt"/>
              </a:rPr>
              <a:t>Национален състезател и участник в национални и международни турнири по състезателно програмиране</a:t>
            </a:r>
            <a:r>
              <a:rPr lang="en-US" sz="1600" dirty="0">
                <a:latin typeface="+mj-lt"/>
              </a:rPr>
              <a:t>.</a:t>
            </a:r>
            <a:endParaRPr lang="bg-BG" sz="1600" dirty="0">
              <a:latin typeface="+mj-lt"/>
            </a:endParaRPr>
          </a:p>
          <a:p>
            <a:pPr marL="0" indent="0">
              <a:buNone/>
            </a:pPr>
            <a:r>
              <a:rPr lang="en-US" sz="1600" b="1" dirty="0">
                <a:latin typeface="+mj-lt"/>
              </a:rPr>
              <a:t>Awards</a:t>
            </a:r>
            <a:r>
              <a:rPr lang="en-US" sz="1600" dirty="0">
                <a:latin typeface="+mj-lt"/>
              </a:rPr>
              <a:t>:</a:t>
            </a:r>
          </a:p>
          <a:p>
            <a:pPr lvl="1"/>
            <a:r>
              <a:rPr lang="en-US" sz="1200" dirty="0">
                <a:latin typeface="+mj-lt"/>
              </a:rPr>
              <a:t>19th place, ACM ICPC World Finals, San Antonio, Texas, 2006 (as coach)</a:t>
            </a:r>
          </a:p>
          <a:p>
            <a:pPr lvl="1"/>
            <a:r>
              <a:rPr lang="en-US" sz="1200" dirty="0">
                <a:latin typeface="+mj-lt"/>
              </a:rPr>
              <a:t>2nd(2005), 2nd(2004) places, ACM ICPC Southeastern Europe, Bucharest, Romania (as coach)</a:t>
            </a:r>
          </a:p>
          <a:p>
            <a:pPr lvl="1"/>
            <a:r>
              <a:rPr lang="en-US" sz="1200" dirty="0">
                <a:latin typeface="+mj-lt"/>
              </a:rPr>
              <a:t>29th place, ACM ICPC World Finals, Shanghai, China, 2005 (as coach)</a:t>
            </a:r>
          </a:p>
          <a:p>
            <a:pPr lvl="1"/>
            <a:r>
              <a:rPr lang="en-US" sz="1200" dirty="0">
                <a:latin typeface="+mj-lt"/>
              </a:rPr>
              <a:t>St. </a:t>
            </a:r>
            <a:r>
              <a:rPr lang="en-US" sz="1200" dirty="0" err="1">
                <a:latin typeface="+mj-lt"/>
              </a:rPr>
              <a:t>Kliment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Ohridski</a:t>
            </a:r>
            <a:r>
              <a:rPr lang="en-US" sz="1200" dirty="0">
                <a:latin typeface="+mj-lt"/>
              </a:rPr>
              <a:t> 1st Degree, Sofia University, 2004</a:t>
            </a:r>
          </a:p>
          <a:p>
            <a:pPr lvl="1"/>
            <a:r>
              <a:rPr lang="en-US" sz="1200" dirty="0" err="1">
                <a:latin typeface="+mj-lt"/>
              </a:rPr>
              <a:t>Honourable</a:t>
            </a:r>
            <a:r>
              <a:rPr lang="en-US" sz="1200" dirty="0">
                <a:latin typeface="+mj-lt"/>
              </a:rPr>
              <a:t> mention in the ACM ICPC World Finals, Prague, Czech Republic, 2004</a:t>
            </a:r>
          </a:p>
          <a:p>
            <a:pPr lvl="1"/>
            <a:r>
              <a:rPr lang="en-US" sz="1200" dirty="0">
                <a:latin typeface="+mj-lt"/>
              </a:rPr>
              <a:t>1st(2003), 4th(2002), 2nd(2001) places, ACM ICPC Southeastern Europe, Bucharest, Romania</a:t>
            </a:r>
          </a:p>
          <a:p>
            <a:pPr lvl="1"/>
            <a:r>
              <a:rPr lang="en-US" sz="1200" dirty="0">
                <a:latin typeface="+mj-lt"/>
              </a:rPr>
              <a:t>1st(2003), 1st(2002), 2nd(2001) places, Bulgarian Inter-University Programming Contest</a:t>
            </a:r>
          </a:p>
          <a:p>
            <a:pPr lvl="1"/>
            <a:r>
              <a:rPr lang="en-US" sz="1200" dirty="0">
                <a:latin typeface="+mj-lt"/>
              </a:rPr>
              <a:t>2nd place, International Programming Contest, Blagoevgrad, 2003</a:t>
            </a:r>
          </a:p>
          <a:p>
            <a:pPr lvl="1"/>
            <a:r>
              <a:rPr lang="en-US" sz="1200" dirty="0">
                <a:latin typeface="+mj-lt"/>
              </a:rPr>
              <a:t>27th place, ACM ICPC World Finals, Honolulu, Hawaii, 2002</a:t>
            </a:r>
          </a:p>
          <a:p>
            <a:pPr lvl="1"/>
            <a:r>
              <a:rPr lang="en-US" sz="1200" dirty="0">
                <a:latin typeface="+mj-lt"/>
              </a:rPr>
              <a:t>Admission without exam in Sofia University, National Olympiad in Informatics, 2000</a:t>
            </a:r>
          </a:p>
          <a:p>
            <a:pPr lvl="1"/>
            <a:r>
              <a:rPr lang="en-US" sz="1200" dirty="0">
                <a:latin typeface="+mj-lt"/>
              </a:rPr>
              <a:t>1st place, National Olympiad in Informatics (Junior division), Bulgaria, 1997</a:t>
            </a:r>
          </a:p>
          <a:p>
            <a:pPr lvl="1"/>
            <a:r>
              <a:rPr lang="en-US" sz="1200" dirty="0">
                <a:latin typeface="+mj-lt"/>
              </a:rPr>
              <a:t>2nd(1997), 3rd(1995), 3rd(1992) places at Winter Mathematical Competition, Bulgaria</a:t>
            </a:r>
          </a:p>
          <a:p>
            <a:pPr lvl="1"/>
            <a:r>
              <a:rPr lang="en-US" sz="1200" dirty="0">
                <a:latin typeface="+mj-lt"/>
              </a:rPr>
              <a:t>3rd(1995), 1st(1994), 1st(1993), 1st(1992) places, Spring Mathematical Competition, Bulgaria</a:t>
            </a:r>
            <a:endParaRPr lang="bg-BG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6541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1786</Words>
  <Application>Microsoft Office PowerPoint</Application>
  <PresentationFormat>Widescreen</PresentationFormat>
  <Paragraphs>147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Office Theme</vt:lpstr>
      <vt:lpstr>Open-Source Competition Programming Judge System</vt:lpstr>
      <vt:lpstr>Димитър Минчев http://minchev.eu </vt:lpstr>
      <vt:lpstr>Състезания по програмиране</vt:lpstr>
      <vt:lpstr>Международно университетско състезание по програмиране (ACM-ICPC)</vt:lpstr>
      <vt:lpstr>Международна ученическа олимпиада по информатика (I0I)</vt:lpstr>
      <vt:lpstr>Републиканска студентска олимипада по програмиране (РСОП)</vt:lpstr>
      <vt:lpstr>Ученическо състезание по програмиране CODE@BURGAS</vt:lpstr>
      <vt:lpstr>Състезателна система</vt:lpstr>
      <vt:lpstr>Милослав Средков http://milosredkov.com</vt:lpstr>
      <vt:lpstr>2004 – 2007 Sofia University "St. Kliment Ohridski",  Faculty of Mathematics and Informatics, Sofia, Bulgaria Master of Science in Informatics &amp; Software Engineering Thesis: "Spoj0: A system for programming contests"</vt:lpstr>
      <vt:lpstr>register.pl</vt:lpstr>
      <vt:lpstr>contests.pl</vt:lpstr>
      <vt:lpstr>board.pl</vt:lpstr>
      <vt:lpstr>contest.pl</vt:lpstr>
      <vt:lpstr>submit.pl</vt:lpstr>
      <vt:lpstr>description.pl</vt:lpstr>
      <vt:lpstr>status.pl</vt:lpstr>
      <vt:lpstr>Актуализации</vt:lpstr>
      <vt:lpstr>MySQL 1.x</vt:lpstr>
      <vt:lpstr>MySQL 2.x</vt:lpstr>
      <vt:lpstr>Download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Competition Programming Judge System</dc:title>
  <dc:creator>Димитър Минчев</dc:creator>
  <cp:lastModifiedBy>Димитър Минчев</cp:lastModifiedBy>
  <cp:revision>27</cp:revision>
  <dcterms:created xsi:type="dcterms:W3CDTF">2021-07-10T05:45:37Z</dcterms:created>
  <dcterms:modified xsi:type="dcterms:W3CDTF">2021-07-17T07:09:50Z</dcterms:modified>
</cp:coreProperties>
</file>